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8" r:id="rId3"/>
  </p:sldMasterIdLst>
  <p:notesMasterIdLst>
    <p:notesMasterId r:id="rId22"/>
  </p:notesMasterIdLst>
  <p:sldIdLst>
    <p:sldId id="265" r:id="rId4"/>
    <p:sldId id="257" r:id="rId5"/>
    <p:sldId id="272" r:id="rId6"/>
    <p:sldId id="259" r:id="rId7"/>
    <p:sldId id="275" r:id="rId8"/>
    <p:sldId id="276" r:id="rId9"/>
    <p:sldId id="266" r:id="rId10"/>
    <p:sldId id="258" r:id="rId11"/>
    <p:sldId id="277" r:id="rId12"/>
    <p:sldId id="285" r:id="rId13"/>
    <p:sldId id="278" r:id="rId14"/>
    <p:sldId id="279" r:id="rId15"/>
    <p:sldId id="280" r:id="rId16"/>
    <p:sldId id="283" r:id="rId17"/>
    <p:sldId id="286" r:id="rId18"/>
    <p:sldId id="287" r:id="rId19"/>
    <p:sldId id="281" r:id="rId20"/>
    <p:sldId id="261" r:id="rId21"/>
  </p:sldIdLst>
  <p:sldSz cx="12192000" cy="6858000"/>
  <p:notesSz cx="6858000" cy="9144000"/>
  <p:embeddedFontLst>
    <p:embeddedFont>
      <p:font typeface="K2D" panose="00000500000000000000" pitchFamily="2" charset="-34"/>
      <p:regular r:id="rId26"/>
      <p:bold r:id="rId27"/>
      <p:italic r:id="rId28"/>
      <p:boldItalic r:id="rId29"/>
    </p:embeddedFont>
    <p:embeddedFont>
      <p:font typeface="Readex Pro" pitchFamily="2" charset="-78"/>
      <p:regular r:id="rId3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1F5CAA"/>
    <a:srgbClr val="CCFFFF"/>
    <a:srgbClr val="00AFEF"/>
    <a:srgbClr val="FFFFFF"/>
    <a:srgbClr val="27ACE3"/>
    <a:srgbClr val="1F5CA9"/>
    <a:srgbClr val="F2F2F2"/>
    <a:srgbClr val="00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altLang="en-US" dirty="0">
                <a:sym typeface="+mn-ea"/>
              </a:rPr>
              <a:t>HỆ THỐNG HỖ TRỢ QUẢN LÝ TIẾN ĐỘ HỌC TẬP CHO SINH VIÊN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Báo </a:t>
            </a:r>
            <a:r>
              <a:rPr lang="en-US" dirty="0" err="1">
                <a:sym typeface="+mn-ea"/>
              </a:rPr>
              <a:t>cáo</a:t>
            </a:r>
            <a:r>
              <a:rPr lang="vi-VN" altLang="en-US" dirty="0" err="1">
                <a:sym typeface="+mn-ea"/>
              </a:rPr>
              <a:t> </a:t>
            </a:r>
            <a:r>
              <a:rPr lang="en-US" dirty="0" err="1">
                <a:sym typeface="+mn-ea"/>
              </a:rPr>
              <a:t>Niên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luận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Ngành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err="1">
                <a:sym typeface="+mn-ea"/>
              </a:rPr>
              <a:t>Giảng</a:t>
            </a:r>
            <a:r>
              <a:rPr lang="en-US" b="1" dirty="0">
                <a:sym typeface="+mn-ea"/>
              </a:rPr>
              <a:t> </a:t>
            </a:r>
            <a:r>
              <a:rPr lang="en-US" b="1" dirty="0" err="1">
                <a:sym typeface="+mn-ea"/>
              </a:rPr>
              <a:t>viên</a:t>
            </a:r>
            <a:r>
              <a:rPr lang="en-US" b="1" dirty="0">
                <a:sym typeface="+mn-ea"/>
              </a:rPr>
              <a:t> </a:t>
            </a:r>
            <a:r>
              <a:rPr lang="en-US" b="1" dirty="0" err="1">
                <a:sym typeface="+mn-ea"/>
              </a:rPr>
              <a:t>hướng</a:t>
            </a:r>
            <a:r>
              <a:rPr lang="en-US" b="1" dirty="0">
                <a:sym typeface="+mn-ea"/>
              </a:rPr>
              <a:t> </a:t>
            </a:r>
            <a:r>
              <a:rPr lang="en-US" b="1" dirty="0" err="1">
                <a:sym typeface="+mn-ea"/>
              </a:rPr>
              <a:t>dẫn</a:t>
            </a:r>
            <a:r>
              <a:rPr lang="en-US" b="1" dirty="0">
                <a:sym typeface="+mn-ea"/>
              </a:rPr>
              <a:t>: </a:t>
            </a:r>
            <a:r>
              <a:rPr lang="en-US" dirty="0">
                <a:sym typeface="+mn-ea"/>
              </a:rPr>
              <a:t>TS. Lâm Chí </a:t>
            </a:r>
            <a:r>
              <a:rPr lang="en-US" dirty="0" err="1">
                <a:sym typeface="+mn-ea"/>
              </a:rPr>
              <a:t>Nguyện</a:t>
            </a:r>
            <a:endParaRPr lang="en-US" dirty="0"/>
          </a:p>
          <a:p>
            <a:r>
              <a:rPr lang="en-US" b="1" dirty="0">
                <a:sym typeface="+mn-ea"/>
              </a:rPr>
              <a:t>Sinh </a:t>
            </a:r>
            <a:r>
              <a:rPr lang="en-US" b="1" dirty="0" err="1">
                <a:sym typeface="+mn-ea"/>
              </a:rPr>
              <a:t>viên</a:t>
            </a:r>
            <a:r>
              <a:rPr lang="en-US" b="1" dirty="0">
                <a:sym typeface="+mn-ea"/>
              </a:rPr>
              <a:t>: </a:t>
            </a:r>
            <a:r>
              <a:rPr lang="vi-VN" altLang="en-US" b="1" dirty="0">
                <a:sym typeface="+mn-ea"/>
              </a:rPr>
              <a:t>Cao Nguyễn Tường Vi</a:t>
            </a:r>
            <a:endParaRPr lang="en-US" dirty="0"/>
          </a:p>
          <a:p>
            <a:r>
              <a:rPr lang="en-US" b="1" dirty="0">
                <a:sym typeface="+mn-ea"/>
              </a:rPr>
              <a:t>MSSV: </a:t>
            </a:r>
            <a:r>
              <a:rPr lang="en-US" dirty="0">
                <a:sym typeface="+mn-ea"/>
              </a:rPr>
              <a:t>B21109</a:t>
            </a:r>
            <a:r>
              <a:rPr lang="vi-VN" altLang="en-US" dirty="0">
                <a:sym typeface="+mn-ea"/>
              </a:rPr>
              <a:t>55</a:t>
            </a:r>
            <a:endParaRPr lang="vi-VN" altLang="en-US" dirty="0">
              <a:sym typeface="+mn-ea"/>
            </a:endParaRPr>
          </a:p>
          <a:p>
            <a:r>
              <a:rPr lang="en-US" b="1" dirty="0">
                <a:solidFill>
                  <a:srgbClr val="1F5CAA"/>
                </a:solidFill>
                <a:sym typeface="+mn-ea"/>
              </a:rPr>
              <a:t>T4/2025</a:t>
            </a:r>
            <a:endParaRPr lang="en-US" b="1" dirty="0">
              <a:solidFill>
                <a:srgbClr val="1F5CAA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MÔ HÌNH CÀI ĐẶT HỆ </a:t>
            </a:r>
            <a:r>
              <a:rPr lang="vi-VN" altLang="en-GB"/>
              <a:t>THỐNG</a:t>
            </a:r>
            <a:endParaRPr lang="vi-VN" altLang="en-GB"/>
          </a:p>
        </p:txBody>
      </p:sp>
      <p:pic>
        <p:nvPicPr>
          <p:cNvPr id="15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5425" y="1477645"/>
            <a:ext cx="6798310" cy="505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59385" y="168910"/>
            <a:ext cx="3960495" cy="693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en-US" sz="3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2D" panose="00000500000000000000" pitchFamily="2" charset="-34"/>
                <a:cs typeface="K2D" panose="00000500000000000000" pitchFamily="2" charset="-34"/>
              </a:rPr>
              <a:t>3</a:t>
            </a:r>
            <a:endParaRPr lang="vi-VN" altLang="en-US" sz="3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2740660" y="2766060"/>
            <a:ext cx="9451340" cy="132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 năng cơ </a:t>
            </a:r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bản</a:t>
            </a:r>
            <a:endParaRPr lang="vi-VN" alt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CHỨC NĂNG CƠ </a:t>
            </a:r>
            <a:r>
              <a:rPr lang="vi-VN" altLang="en-US"/>
              <a:t>BẢN</a:t>
            </a:r>
            <a:endParaRPr lang="vi-V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2625" y="1311275"/>
            <a:ext cx="8043545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MÔ HÌNH PHÂN RÃ CHỨC </a:t>
            </a:r>
            <a:r>
              <a:rPr lang="vi-VN" altLang="en-GB"/>
              <a:t>NĂNG</a:t>
            </a:r>
            <a:endParaRPr lang="vi-VN" altLang="en-GB"/>
          </a:p>
        </p:txBody>
      </p:sp>
      <p:pic>
        <p:nvPicPr>
          <p:cNvPr id="1343721515" name="image6.png"/>
          <p:cNvPicPr preferRelativeResize="0"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42950" y="955675"/>
            <a:ext cx="10706735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5880" y="391160"/>
            <a:ext cx="3960495" cy="693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en-US" sz="3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2D" panose="00000500000000000000" pitchFamily="2" charset="-34"/>
                <a:cs typeface="K2D" panose="00000500000000000000" pitchFamily="2" charset="-34"/>
              </a:rPr>
              <a:t>4</a:t>
            </a:r>
            <a:endParaRPr lang="vi-VN" altLang="en-US" sz="3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4596765" y="2861310"/>
            <a:ext cx="10193655" cy="1431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 </a:t>
            </a:r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luận</a:t>
            </a:r>
            <a:endParaRPr lang="vi-VN" alt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KẾT QUẢ ĐẠT </a:t>
            </a:r>
            <a:r>
              <a:rPr lang="vi-VN" altLang="en-GB"/>
              <a:t>ĐƯỢC</a:t>
            </a:r>
            <a:endParaRPr lang="vi-VN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7460"/>
          </a:xfrm>
        </p:spPr>
        <p:txBody>
          <a:bodyPr>
            <a:normAutofit lnSpcReduction="20000"/>
          </a:bodyPr>
          <a:p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•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Xây dựng được hệ thống hỗ trợ quản lý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kết quả học tập theo từng học kỳ.</a:t>
            </a:r>
            <a:endParaRPr lang="en-US" altLang="en-GB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•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Quản l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ý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danh s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á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ch học phần, lịch học và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iểm số.</a:t>
            </a:r>
            <a:endParaRPr lang="en-US" altLang="en-GB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•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Thống k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ê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đư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ợc tiến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ộ học tập và cảnh b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á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o những môn học ch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ư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a hoàn thành.</a:t>
            </a:r>
            <a:endParaRPr lang="en-US" alt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HƯỚNG PHÁT </a:t>
            </a:r>
            <a:r>
              <a:rPr lang="vi-VN" altLang="en-GB"/>
              <a:t>TRIỂN</a:t>
            </a:r>
            <a:endParaRPr lang="vi-VN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Cải thiện trải nghiệm ng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ư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ời d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ù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ng, n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â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ng cao tốc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ộ xử l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ý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và khả n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ă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ng mở rộng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vi-V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â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 quyền chi tiết 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thêm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giữa sinh vi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ê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n, giảng vi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ê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 và quản trị vi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ê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vi-V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Mở rộng hệ thống theo h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ư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ớng học tập kết nối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Kết nối với c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á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 hệ thống học trực tuyến, t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í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ch hợp chấm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iểm tự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ộng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thêm ngân hàng câu 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hỏi,...</a:t>
            </a:r>
            <a:endParaRPr lang="vi-V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í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ch hợp c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á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 công cụ ph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â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 t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í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ch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gợi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ý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 lộ tr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ì</a:t>
            </a:r>
            <a:r>
              <a:rPr lang="en-US" alt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nh học</a:t>
            </a:r>
            <a:r>
              <a:rPr lang="vi-V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,...</a:t>
            </a:r>
            <a:endParaRPr lang="vi-V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270" y="391160"/>
            <a:ext cx="3960495" cy="693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en-US" sz="3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2D" panose="00000500000000000000" pitchFamily="2" charset="-34"/>
                <a:cs typeface="K2D" panose="00000500000000000000" pitchFamily="2" charset="-34"/>
              </a:rPr>
              <a:t>5</a:t>
            </a:r>
            <a:endParaRPr lang="vi-VN" altLang="en-US" sz="3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3834130" y="2277745"/>
            <a:ext cx="10193655" cy="2587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vi-VN" alt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chương </a:t>
            </a:r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trình</a:t>
            </a:r>
            <a:endParaRPr lang="vi-VN" alt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CÁM ƠN</a:t>
            </a:r>
            <a:r>
              <a:rPr lang="vi-VN" altLang="en-US"/>
              <a:t> ĐÃ LẮNG </a:t>
            </a:r>
            <a:r>
              <a:rPr lang="vi-VN" altLang="en-US"/>
              <a:t>NGHE !!!</a:t>
            </a:r>
            <a:endParaRPr lang="vi-V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355" y="975995"/>
            <a:ext cx="10029825" cy="797560"/>
          </a:xfrm>
        </p:spPr>
        <p:txBody>
          <a:bodyPr/>
          <a:lstStyle/>
          <a:p>
            <a:r>
              <a:rPr lang="vi-VN" altLang="en-US"/>
              <a:t>NỘI DUNG </a:t>
            </a:r>
            <a:r>
              <a:rPr lang="vi-VN" altLang="en-US"/>
              <a:t>CHÍNH</a:t>
            </a:r>
            <a:endParaRPr lang="vi-V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1140" y="2111375"/>
            <a:ext cx="10029825" cy="2783205"/>
          </a:xfrm>
        </p:spPr>
        <p:txBody>
          <a:bodyPr>
            <a:normAutofit fontScale="25000"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altLang="en-US" sz="12800"/>
              <a:t>GIỚI THIỆU ĐỀ TÀI</a:t>
            </a:r>
            <a:endParaRPr lang="vi-VN" altLang="en-US" sz="12800"/>
          </a:p>
          <a:p>
            <a:pPr marL="514350" indent="-514350">
              <a:buFont typeface="+mj-lt"/>
              <a:buAutoNum type="arabicPeriod"/>
            </a:pPr>
            <a:r>
              <a:rPr lang="vi-VN" altLang="en-US" sz="12800"/>
              <a:t>SƠ LƯỢC VỀ CÀI </a:t>
            </a:r>
            <a:r>
              <a:rPr lang="vi-VN" altLang="en-US" sz="12800"/>
              <a:t>ĐẶT HỆ THỐNG</a:t>
            </a:r>
            <a:endParaRPr lang="vi-VN" altLang="en-US" sz="12800"/>
          </a:p>
          <a:p>
            <a:pPr marL="514350" indent="-514350">
              <a:buFont typeface="+mj-lt"/>
              <a:buAutoNum type="arabicPeriod"/>
            </a:pPr>
            <a:r>
              <a:rPr lang="vi-VN" altLang="en-US" sz="12800"/>
              <a:t>MỘT SÔ CHỨC NĂNG CỦA HỆ THỐNG</a:t>
            </a:r>
            <a:endParaRPr lang="vi-VN" altLang="en-US" sz="12800"/>
          </a:p>
          <a:p>
            <a:pPr marL="514350" indent="-514350">
              <a:buFont typeface="+mj-lt"/>
              <a:buAutoNum type="arabicPeriod"/>
            </a:pPr>
            <a:r>
              <a:rPr lang="vi-VN" altLang="en-US" sz="12800"/>
              <a:t>KẾT LUẬN</a:t>
            </a:r>
            <a:endParaRPr lang="vi-VN" altLang="en-US" sz="12800"/>
          </a:p>
          <a:p>
            <a:pPr marL="514350" indent="-514350">
              <a:buFont typeface="+mj-lt"/>
              <a:buAutoNum type="arabicPeriod"/>
            </a:pPr>
            <a:r>
              <a:rPr lang="vi-VN" altLang="en-US" sz="12800"/>
              <a:t>DEMO CHƯƠNG </a:t>
            </a:r>
            <a:r>
              <a:rPr lang="vi-VN" altLang="en-US" sz="12800"/>
              <a:t>TRÌNH</a:t>
            </a:r>
            <a:endParaRPr lang="vi-VN" altLang="en-US" sz="12800"/>
          </a:p>
          <a:p>
            <a:endParaRPr lang="vi-VN" altLang="en-US" sz="12800"/>
          </a:p>
        </p:txBody>
      </p:sp>
      <p:sp>
        <p:nvSpPr>
          <p:cNvPr id="5" name="Text Box 4"/>
          <p:cNvSpPr txBox="1"/>
          <p:nvPr/>
        </p:nvSpPr>
        <p:spPr>
          <a:xfrm>
            <a:off x="1443355" y="805815"/>
            <a:ext cx="4054475" cy="880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5080" y="777240"/>
            <a:ext cx="2655570" cy="5565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2D" panose="00000500000000000000" pitchFamily="2" charset="-34"/>
                <a:cs typeface="K2D" panose="00000500000000000000" pitchFamily="2" charset="-34"/>
              </a:rPr>
              <a:t>1</a:t>
            </a:r>
            <a:endParaRPr lang="en-US" sz="3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3005559" y="2766218"/>
            <a:ext cx="85652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8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r>
              <a:rPr 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tài</a:t>
            </a:r>
            <a:endParaRPr 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vi-VN"/>
              <a:t>MONG </a:t>
            </a:r>
            <a:r>
              <a:rPr lang="vi-VN" altLang="en-US"/>
              <a:t>MUỐN</a:t>
            </a:r>
            <a:endParaRPr lang="vi-V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5815" cy="4351655"/>
          </a:xfrm>
        </p:spPr>
        <p:txBody>
          <a:bodyPr>
            <a:normAutofit lnSpcReduction="10000"/>
          </a:bodyPr>
          <a:lstStyle/>
          <a:p>
            <a:pPr algn="l"/>
            <a:endParaRPr lang="vi-VN" altLang="en-US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Hỗ trợ người dùng (sinh viên) theo dõi kết quả của quá trình học tập.</a:t>
            </a:r>
            <a:endParaRPr lang="vi-VN" altLang="en-US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</a:pPr>
            <a:endParaRPr lang="vi-VN" altLang="en-US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Ngắn gọn, nhanh chóng.</a:t>
            </a:r>
            <a:endParaRPr lang="vi-VN" altLang="en-US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vi-VN" altLang="en-US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vi-VN" altLang="en-US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69175" y="1663065"/>
            <a:ext cx="4169410" cy="4206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6105" y="1825625"/>
            <a:ext cx="5492750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MỤC </a:t>
            </a:r>
            <a:r>
              <a:rPr lang="vi-VN" altLang="en-US"/>
              <a:t>TIÊU ĐỀ </a:t>
            </a:r>
            <a:r>
              <a:rPr lang="vi-VN" altLang="en-US"/>
              <a:t>TÀI</a:t>
            </a:r>
            <a:endParaRPr lang="vi-V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855" y="1825625"/>
            <a:ext cx="5885815" cy="3444875"/>
          </a:xfrm>
        </p:spPr>
        <p:txBody>
          <a:bodyPr>
            <a:normAutofit fontScale="90000" lnSpcReduction="20000"/>
          </a:bodyPr>
          <a:lstStyle/>
          <a:p>
            <a:pPr algn="l"/>
            <a:endParaRPr lang="vi-VN" altLang="en-US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en-US" sz="2665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Giao diện thân thiện, dễ dùng.</a:t>
            </a: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</a:pP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en-US" sz="2665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Dễ tiếp cận người dùng.</a:t>
            </a: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</a:pP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en-US" sz="2665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Môi trường xây dựng và quản</a:t>
            </a: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en-US" sz="2665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lý kế hoạch học tập hợp lí.</a:t>
            </a:r>
            <a:endParaRPr lang="vi-VN" altLang="en-US" sz="2665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vi-VN" altLang="en-US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vi-VN" altLang="en-US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vi-VN" altLang="en-US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shot 2025-04-27 175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9070" y="1891030"/>
            <a:ext cx="5267960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68910"/>
            <a:ext cx="3960495" cy="693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en-US" sz="3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2D" panose="00000500000000000000" pitchFamily="2" charset="-34"/>
                <a:cs typeface="K2D" panose="00000500000000000000" pitchFamily="2" charset="-34"/>
              </a:rPr>
              <a:t>2</a:t>
            </a:r>
            <a:endParaRPr lang="vi-VN" altLang="en-US" sz="3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3005455" y="2766060"/>
            <a:ext cx="9186545" cy="132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Cài đặt hệ </a:t>
            </a:r>
            <a:r>
              <a:rPr lang="vi-VN" altLang="en-US" sz="8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endParaRPr lang="vi-VN" altLang="en-US" sz="8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14349" y="784860"/>
            <a:ext cx="5153025" cy="1655762"/>
          </a:xfrm>
        </p:spPr>
        <p:txBody>
          <a:bodyPr/>
          <a:lstStyle/>
          <a:p>
            <a:r>
              <a:rPr lang="vi-VN" altLang="en-US" sz="5000"/>
              <a:t>Giao diện</a:t>
            </a:r>
            <a:endParaRPr lang="vi-VN" altLang="en-US" sz="500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08050" y="2440305"/>
            <a:ext cx="4759325" cy="1840230"/>
          </a:xfrm>
        </p:spPr>
        <p:txBody>
          <a:bodyPr/>
          <a:lstStyle/>
          <a:p>
            <a:r>
              <a:rPr lang="vi-VN" altLang="en-US" sz="2400"/>
              <a:t>HTML</a:t>
            </a:r>
            <a:endParaRPr lang="vi-VN" altLang="en-US" sz="2400"/>
          </a:p>
          <a:p>
            <a:r>
              <a:rPr lang="vi-VN" altLang="en-US" sz="2400"/>
              <a:t>CSS</a:t>
            </a:r>
            <a:endParaRPr lang="vi-VN" altLang="en-US" sz="2400"/>
          </a:p>
          <a:p>
            <a:r>
              <a:rPr lang="vi-VN" altLang="en-US" sz="2400"/>
              <a:t>JavaScript</a:t>
            </a:r>
            <a:endParaRPr lang="vi-VN" altLang="en-US" sz="2400"/>
          </a:p>
          <a:p>
            <a:r>
              <a:rPr lang="vi-VN" altLang="en-US" sz="2400"/>
              <a:t>Bootstrap</a:t>
            </a:r>
            <a:endParaRPr lang="vi-VN" altLang="en-US" sz="2400"/>
          </a:p>
          <a:p>
            <a:r>
              <a:rPr lang="vi-VN" altLang="en-US" sz="2400"/>
              <a:t>Handlebars</a:t>
            </a:r>
            <a:endParaRPr lang="vi-VN" altLang="en-US" sz="2400"/>
          </a:p>
        </p:txBody>
      </p:sp>
      <p:pic>
        <p:nvPicPr>
          <p:cNvPr id="8" name="Picture Placeholder 7" descr="Screenshot 2025-04-27 180514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6840220" y="1400175"/>
            <a:ext cx="2503805" cy="2378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5" y="1400175"/>
            <a:ext cx="2847975" cy="272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20" y="3120390"/>
            <a:ext cx="2101215" cy="1880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20" y="3255010"/>
            <a:ext cx="2513965" cy="17456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280" y="3381375"/>
            <a:ext cx="2333625" cy="1619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0575" y="784754"/>
            <a:ext cx="4467226" cy="1655762"/>
          </a:xfrm>
        </p:spPr>
        <p:txBody>
          <a:bodyPr/>
          <a:lstStyle/>
          <a:p>
            <a:r>
              <a:rPr lang="vi-VN" altLang="en-US" sz="5000"/>
              <a:t>Hệ thống</a:t>
            </a:r>
            <a:endParaRPr lang="vi-VN" altLang="en-US" sz="50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61413" y="2557990"/>
            <a:ext cx="4467229" cy="2244548"/>
          </a:xfrm>
        </p:spPr>
        <p:txBody>
          <a:bodyPr/>
          <a:lstStyle/>
          <a:p>
            <a:r>
              <a:rPr lang="vi-VN" altLang="en-US" sz="2400"/>
              <a:t>Mô </a:t>
            </a:r>
            <a:r>
              <a:rPr lang="vi-VN" altLang="en-US" sz="2400"/>
              <a:t>hình MVC:</a:t>
            </a:r>
            <a:endParaRPr lang="vi-V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sz="2400"/>
              <a:t>Models </a:t>
            </a:r>
            <a:endParaRPr lang="vi-V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sz="2400"/>
              <a:t>View</a:t>
            </a:r>
            <a:endParaRPr lang="vi-V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sz="2400"/>
              <a:t>Controller</a:t>
            </a:r>
            <a:endParaRPr lang="vi-VN" altLang="en-US" sz="2400"/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5477510" y="1002030"/>
            <a:ext cx="5690235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895" y="509799"/>
            <a:ext cx="4467226" cy="1655762"/>
          </a:xfrm>
        </p:spPr>
        <p:txBody>
          <a:bodyPr/>
          <a:p>
            <a:r>
              <a:rPr lang="vi-VN" altLang="en-GB"/>
              <a:t>Dữ </a:t>
            </a:r>
            <a:r>
              <a:rPr lang="vi-VN" altLang="en-GB"/>
              <a:t>liệu</a:t>
            </a:r>
            <a:endParaRPr lang="vi-VN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075" y="2165350"/>
            <a:ext cx="4562475" cy="2329180"/>
          </a:xfrm>
        </p:spPr>
        <p:txBody>
          <a:bodyPr/>
          <a:p>
            <a:r>
              <a:rPr lang="vi-VN" altLang="en-GB" sz="2400"/>
              <a:t>NoSQL - MongoDB:</a:t>
            </a:r>
            <a:endParaRPr lang="vi-V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/>
              <a:t>L</a:t>
            </a:r>
            <a:r>
              <a:rPr lang="en-US" altLang="en-US" sz="2400"/>
              <a:t>ư</a:t>
            </a:r>
            <a:r>
              <a:rPr lang="en-US" altLang="en-GB" sz="2400"/>
              <a:t>u d</a:t>
            </a:r>
            <a:r>
              <a:rPr lang="en-US" altLang="en-US" sz="2400"/>
              <a:t>ư</a:t>
            </a:r>
            <a:r>
              <a:rPr lang="en-US" altLang="en-GB" sz="2400"/>
              <a:t>ới dạng collection (bộ s</a:t>
            </a:r>
            <a:r>
              <a:rPr lang="en-US" altLang="en-US" sz="2400"/>
              <a:t>ư</a:t>
            </a:r>
            <a:r>
              <a:rPr lang="en-US" altLang="en-GB" sz="2400"/>
              <a:t>u tập) và document (tài liệu).</a:t>
            </a:r>
            <a:endParaRPr lang="en-US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altLang="en-US" sz="2400"/>
              <a:t>Cấu trúc kiểu JSON - dễ hiển thị và sử dụng.</a:t>
            </a:r>
            <a:endParaRPr lang="en-US" altLang="en-GB" sz="2400"/>
          </a:p>
          <a:p>
            <a:endParaRPr lang="vi-VN" altLang="en-GB" sz="2400" dirty="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5695315" y="2034540"/>
            <a:ext cx="5133975" cy="2590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1465</Words>
  <Application>WPS Slides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K2D</vt:lpstr>
      <vt:lpstr>Readex Pro</vt:lpstr>
      <vt:lpstr>Barlow</vt:lpstr>
      <vt:lpstr>Segoe Print</vt:lpstr>
      <vt:lpstr>Microsoft YaHei</vt:lpstr>
      <vt:lpstr>Arial Unicode MS</vt:lpstr>
      <vt:lpstr>Calibri</vt:lpstr>
      <vt:lpstr>Calibri Light</vt:lpstr>
      <vt:lpstr>Office Theme</vt:lpstr>
      <vt:lpstr>1_Office Theme</vt:lpstr>
      <vt:lpstr>HỆ THỐNG HỖ TRỢ QUẢN LÝ TIẾN ĐỘ HỌC TẬP CHO SINH VIÊN</vt:lpstr>
      <vt:lpstr>NỘI DUNG CHÍNH</vt:lpstr>
      <vt:lpstr>PowerPoint 演示文稿</vt:lpstr>
      <vt:lpstr>SƠ LƯỢC VỀ ĐỀ TÀI</vt:lpstr>
      <vt:lpstr>MỤC TIÊU ĐỀ TÀI</vt:lpstr>
      <vt:lpstr>PowerPoint 演示文稿</vt:lpstr>
      <vt:lpstr>Giao diện</vt:lpstr>
      <vt:lpstr>Hệ thống</vt:lpstr>
      <vt:lpstr>Dữ liệu</vt:lpstr>
      <vt:lpstr>MÔ HÌNH CÀI ĐẶT HỆ THỐNG</vt:lpstr>
      <vt:lpstr>PowerPoint 演示文稿</vt:lpstr>
      <vt:lpstr>CHỨC NĂNG CƠ BẢN</vt:lpstr>
      <vt:lpstr>MÔ HÌNH PHÂN RÃ CHỨC NĂNG</vt:lpstr>
      <vt:lpstr>PowerPoint 演示文稿</vt:lpstr>
      <vt:lpstr>KẾT QUẢ ĐẠT ĐƯỢC</vt:lpstr>
      <vt:lpstr>HƯỚNG PHÁT TRIỂN</vt:lpstr>
      <vt:lpstr>PowerPoint 演示文稿</vt:lpstr>
      <vt:lpstr>CÁM ƠN ĐÃ LẮNG NGHE !!!</vt:lpstr>
    </vt:vector>
  </TitlesOfParts>
  <Company>Can Tho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Cao Nguyen Tuong Vi B2110955</cp:lastModifiedBy>
  <cp:revision>245</cp:revision>
  <dcterms:created xsi:type="dcterms:W3CDTF">2022-07-01T08:15:00Z</dcterms:created>
  <dcterms:modified xsi:type="dcterms:W3CDTF">2025-04-29T01:26:23Z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66D6659EF31443A589BC60908C6CFC6A_13</vt:lpwstr>
  </property>
  <property fmtid="{D5CDD505-2E9C-101B-9397-08002B2CF9AE}" pid="3" name="KSOProductBuildVer">
    <vt:lpwstr>2057-12.2.0.20796</vt:lpwstr>
  </property>
</Properties>
</file>